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14"/>
  </p:notesMasterIdLst>
  <p:sldIdLst>
    <p:sldId id="265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3" r:id="rId12"/>
    <p:sldId id="264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A00"/>
    <a:srgbClr val="B50900"/>
    <a:srgbClr val="7F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71DB-B463-4138-B557-DDCEE6EA1C90}" type="datetimeFigureOut">
              <a:rPr lang="sv-SE" smtClean="0"/>
              <a:pPr/>
              <a:t>2023-03-08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D18B-DEA0-4FA7-9201-3F2DF621C67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4500000"/>
            <a:ext cx="7772400" cy="74994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sv-SE" dirty="0" smtClean="0"/>
              <a:t>Rubrik på presentationen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517232"/>
            <a:ext cx="6400800" cy="504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Föreläsarens namn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1621">
            <a:off x="6573664" y="-299348"/>
            <a:ext cx="3662312" cy="37084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77" y="1145593"/>
            <a:ext cx="2736304" cy="273630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8379" flipH="1">
            <a:off x="-1082918" y="-298800"/>
            <a:ext cx="3662312" cy="37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5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028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a sida - 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udvika kommuns logotyp" title="Ludvika kommu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5935836"/>
            <a:ext cx="2160000" cy="72525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7583"/>
          </a:xfrm>
          <a:prstGeom prst="rect">
            <a:avLst/>
          </a:prstGeom>
        </p:spPr>
      </p:pic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916832"/>
            <a:ext cx="3383955" cy="1584077"/>
          </a:xfrm>
        </p:spPr>
        <p:txBody>
          <a:bodyPr/>
          <a:lstStyle>
            <a:lvl1pPr marL="0" indent="0">
              <a:buNone/>
              <a:defRPr lang="sv-SE" sz="1800" baseline="0" smtClean="0"/>
            </a:lvl1pPr>
          </a:lstStyle>
          <a:p>
            <a:r>
              <a:rPr lang="sv-SE" dirty="0" smtClean="0"/>
              <a:t>För- och efternamn</a:t>
            </a:r>
            <a:br>
              <a:rPr lang="sv-SE" dirty="0" smtClean="0"/>
            </a:br>
            <a:r>
              <a:rPr lang="sv-SE" dirty="0" smtClean="0"/>
              <a:t>Telefon</a:t>
            </a:r>
            <a:br>
              <a:rPr lang="sv-SE" dirty="0" smtClean="0"/>
            </a:br>
            <a:r>
              <a:rPr lang="sv-SE" dirty="0" smtClean="0"/>
              <a:t>E-post </a:t>
            </a:r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843808" y="134076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+mj-lt"/>
              </a:rPr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115435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udvika kommuns logotyp" title="Ludvika kommu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5935836"/>
            <a:ext cx="2160000" cy="725255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661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på ikonen för att infoga en slutbild från mappen W:\Mallar\2015\Presentationer\Bilder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821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43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094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88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">
    <p:bg>
      <p:bgPr>
        <a:solidFill>
          <a:srgbClr val="DA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00" y="404664"/>
            <a:ext cx="2848800" cy="1802614"/>
          </a:xfrm>
          <a:prstGeom prst="rect">
            <a:avLst/>
          </a:prstGeom>
        </p:spPr>
      </p:pic>
      <p:sp>
        <p:nvSpPr>
          <p:cNvPr id="2" name="textruta 1"/>
          <p:cNvSpPr txBox="1"/>
          <p:nvPr userDrawn="1"/>
        </p:nvSpPr>
        <p:spPr>
          <a:xfrm>
            <a:off x="899592" y="22048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 smtClean="0">
                <a:solidFill>
                  <a:schemeClr val="bg1"/>
                </a:solidFill>
                <a:latin typeface="+mj-lt"/>
              </a:rPr>
              <a:t>Relationer | Glädje | Lärande | Driv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590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194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270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208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253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785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760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34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bild">
    <p:bg>
      <p:bgPr>
        <a:solidFill>
          <a:srgbClr val="DA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53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l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22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22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2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0689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42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0689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22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05272" y="65160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67744" y="6300000"/>
            <a:ext cx="4536504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67544" y="6516000"/>
            <a:ext cx="576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sv-SE" dirty="0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udvika kommuns logotyp" title="Ludvika kommun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37312"/>
            <a:ext cx="1541250" cy="517500"/>
          </a:xfrm>
          <a:prstGeom prst="rect">
            <a:avLst/>
          </a:prstGeom>
        </p:spPr>
      </p:pic>
      <p:sp>
        <p:nvSpPr>
          <p:cNvPr id="8" name="Platshållare för rubrik 7"/>
          <p:cNvSpPr>
            <a:spLocks noGrp="1"/>
          </p:cNvSpPr>
          <p:nvPr>
            <p:ph type="title"/>
          </p:nvPr>
        </p:nvSpPr>
        <p:spPr>
          <a:xfrm>
            <a:off x="0" y="475200"/>
            <a:ext cx="9144000" cy="648000"/>
          </a:xfrm>
          <a:prstGeom prst="rect">
            <a:avLst/>
          </a:prstGeom>
          <a:solidFill>
            <a:schemeClr val="accent1"/>
          </a:solidFill>
        </p:spPr>
        <p:txBody>
          <a:bodyPr vert="horz" lIns="450000" tIns="45720" rIns="45000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1621">
            <a:off x="6573664" y="-299348"/>
            <a:ext cx="3662312" cy="37084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7" r:id="rId11"/>
    <p:sldLayoutId id="2147483658" r:id="rId12"/>
    <p:sldLayoutId id="2147483659" r:id="rId13"/>
    <p:sldLayoutId id="2147483665" r:id="rId14"/>
    <p:sldLayoutId id="2147483660" r:id="rId15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01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Bostadsutveckling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Joel Lidholm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2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Vilken typ av bostäder efterfrågas av äldre? Enplanshus? Lägenhetshus med hiss?</a:t>
            </a:r>
          </a:p>
          <a:p>
            <a:r>
              <a:rPr lang="sv-SE" dirty="0" smtClean="0"/>
              <a:t>Vill man bo kvar i sitt hus längre?</a:t>
            </a:r>
          </a:p>
          <a:p>
            <a:r>
              <a:rPr lang="sv-SE" dirty="0" smtClean="0"/>
              <a:t>Hur ser man på behov av trygghetsboenden?</a:t>
            </a:r>
          </a:p>
          <a:p>
            <a:r>
              <a:rPr lang="sv-SE" dirty="0" smtClean="0"/>
              <a:t>Vill man flytta inom den orten man bor på?</a:t>
            </a:r>
          </a:p>
          <a:p>
            <a:r>
              <a:rPr lang="sv-SE" dirty="0" smtClean="0"/>
              <a:t>Hur skapar vi flyttkedjor?</a:t>
            </a:r>
          </a:p>
          <a:p>
            <a:r>
              <a:rPr lang="sv-SE" dirty="0" smtClean="0"/>
              <a:t>Vad är attraktiva bostäder? Plats och typ?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Frågeställningar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2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Joel Lidholm</a:t>
            </a:r>
          </a:p>
          <a:p>
            <a:r>
              <a:rPr lang="sv-SE" dirty="0" smtClean="0"/>
              <a:t>0240 – 861 80</a:t>
            </a:r>
          </a:p>
          <a:p>
            <a:r>
              <a:rPr lang="sv-SE" dirty="0"/>
              <a:t>j</a:t>
            </a:r>
            <a:r>
              <a:rPr lang="sv-SE" dirty="0" smtClean="0"/>
              <a:t>oel.lidholm@ludvika.se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2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Riktlinjer för bostadsförsörjning</a:t>
            </a:r>
          </a:p>
          <a:p>
            <a:pPr>
              <a:buFontTx/>
              <a:buChar char="-"/>
            </a:pPr>
            <a:r>
              <a:rPr lang="sv-SE" sz="2000" i="1" dirty="0" smtClean="0"/>
              <a:t>”Syftet med planeringen ska vara att skapa förutsättningar för alla i kommunen att leva i goda bostäder och för att främja att ändamålsenliga åtgärder för bostadsförsörjningen förbereds och genomförs”</a:t>
            </a:r>
          </a:p>
          <a:p>
            <a:pPr marL="0" indent="0">
              <a:buNone/>
            </a:pPr>
            <a:endParaRPr lang="sv-SE" sz="2000" i="1" dirty="0" smtClean="0"/>
          </a:p>
          <a:p>
            <a:pPr>
              <a:buFontTx/>
              <a:buChar char="-"/>
            </a:pPr>
            <a:r>
              <a:rPr lang="sv-SE" sz="2000" dirty="0" smtClean="0"/>
              <a:t>Hur ska vi arbeta med bostadsförsörjning på ett övergripande sätt</a:t>
            </a:r>
          </a:p>
          <a:p>
            <a:pPr>
              <a:buFontTx/>
              <a:buChar char="-"/>
            </a:pPr>
            <a:r>
              <a:rPr lang="sv-SE" sz="2000" dirty="0" smtClean="0"/>
              <a:t>Hur många nya bostäder behöver vi, vilken typ av bostäder    </a:t>
            </a:r>
          </a:p>
          <a:p>
            <a:pPr>
              <a:buFontTx/>
              <a:buChar char="-"/>
            </a:pPr>
            <a:r>
              <a:rPr lang="sv-SE" sz="2000" dirty="0" smtClean="0"/>
              <a:t>Bostäder för äldre, yngre, familjer osv</a:t>
            </a:r>
          </a:p>
          <a:p>
            <a:pPr>
              <a:buFontTx/>
              <a:buChar char="-"/>
            </a:pPr>
            <a:r>
              <a:rPr lang="sv-SE" sz="2000" dirty="0" smtClean="0"/>
              <a:t>Hur skapar vi flyttkedjor?</a:t>
            </a:r>
          </a:p>
          <a:p>
            <a:pPr>
              <a:buFontTx/>
              <a:buChar char="-"/>
            </a:pPr>
            <a:r>
              <a:rPr lang="sv-SE" sz="2000" dirty="0" smtClean="0"/>
              <a:t>Underlättar för kommunen och för byggaktörer – lättare att veta vad vi har behov av och var</a:t>
            </a:r>
          </a:p>
          <a:p>
            <a:pPr>
              <a:buFontTx/>
              <a:buChar char="-"/>
            </a:pPr>
            <a:r>
              <a:rPr lang="sv-SE" sz="2000" dirty="0" smtClean="0"/>
              <a:t>Gärna dialog med er framöver</a:t>
            </a:r>
          </a:p>
          <a:p>
            <a:pPr>
              <a:buFontTx/>
              <a:buChar char="-"/>
            </a:pPr>
            <a:r>
              <a:rPr lang="sv-SE" sz="2000" dirty="0" smtClean="0"/>
              <a:t>Samråd</a:t>
            </a:r>
          </a:p>
          <a:p>
            <a:pPr>
              <a:buFontTx/>
              <a:buChar char="-"/>
            </a:pPr>
            <a:r>
              <a:rPr lang="sv-SE" sz="2000" dirty="0" smtClean="0"/>
              <a:t>Planen är antagande våren 2024</a:t>
            </a:r>
          </a:p>
          <a:p>
            <a:pPr>
              <a:buFontTx/>
              <a:buChar char="-"/>
            </a:pPr>
            <a:r>
              <a:rPr lang="sv-SE" sz="2000" dirty="0" smtClean="0"/>
              <a:t>Utbyggnadsplan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Nya riktlinjer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6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559" y="1422400"/>
            <a:ext cx="3622393" cy="4525963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Gällande riktlinjer för bostadsförsörjning</a:t>
            </a:r>
            <a:endParaRPr lang="sv-SE" sz="36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556792"/>
            <a:ext cx="3753585" cy="117491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65772"/>
            <a:ext cx="4206516" cy="12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Befolkningsprognos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122" y="1422400"/>
            <a:ext cx="69437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Befolkningsprognos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412776"/>
            <a:ext cx="6624736" cy="4335081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7504" y="1414517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Fler äldre </a:t>
            </a:r>
          </a:p>
          <a:p>
            <a:r>
              <a:rPr lang="sv-SE" sz="2800" dirty="0" smtClean="0"/>
              <a:t>pensionärer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346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Befolkningsprognos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612" y="1412776"/>
            <a:ext cx="6050820" cy="3959523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7504" y="1412776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Större behov av äldre-omsorg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4163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Befolkningsprognos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413693"/>
            <a:ext cx="5940780" cy="3887515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7504" y="1340768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Större behov av äldre-omsorg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2627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52 % småhus och 48 % flerfamiljshus</a:t>
            </a:r>
          </a:p>
          <a:p>
            <a:r>
              <a:rPr lang="sv-SE" dirty="0" smtClean="0"/>
              <a:t>Lägenheter i flerbostadshus – 2757 ägs av LudvikaHem, 2472 ägs av bostadsrättsföreningar, 1197 ägs av privata fastighetsägare</a:t>
            </a:r>
          </a:p>
          <a:p>
            <a:r>
              <a:rPr lang="sv-SE" dirty="0" smtClean="0"/>
              <a:t>243 seniorbostäder</a:t>
            </a:r>
          </a:p>
          <a:p>
            <a:r>
              <a:rPr lang="sv-SE" dirty="0" smtClean="0"/>
              <a:t>Nio särskilda boenden för äldre</a:t>
            </a:r>
          </a:p>
          <a:p>
            <a:r>
              <a:rPr lang="sv-SE" smtClean="0"/>
              <a:t>Inget trygghetsboende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Nuläge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31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 smtClean="0"/>
              <a:t>Svar från mäklare</a:t>
            </a:r>
          </a:p>
          <a:p>
            <a:r>
              <a:rPr lang="sv-SE" sz="2800" dirty="0" smtClean="0"/>
              <a:t>Större lägenheter på första våningen eller med hiss centralt – tillgängligheten är ett ganska stort bekymmer</a:t>
            </a:r>
          </a:p>
          <a:p>
            <a:r>
              <a:rPr lang="sv-SE" sz="2800" dirty="0" smtClean="0"/>
              <a:t>Centralt är bostadsrätter mer attraktiva</a:t>
            </a: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Nuläge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82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Ludvika kommu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6490"/>
      </a:accent1>
      <a:accent2>
        <a:srgbClr val="98BB2B"/>
      </a:accent2>
      <a:accent3>
        <a:srgbClr val="D06024"/>
      </a:accent3>
      <a:accent4>
        <a:srgbClr val="84A1BD"/>
      </a:accent4>
      <a:accent5>
        <a:srgbClr val="BBCE88"/>
      </a:accent5>
      <a:accent6>
        <a:srgbClr val="E19E7D"/>
      </a:accent6>
      <a:hlink>
        <a:srgbClr val="0000FF"/>
      </a:hlink>
      <a:folHlink>
        <a:srgbClr val="800080"/>
      </a:folHlink>
    </a:clrScheme>
    <a:fontScheme name="Ludvika kommun alternativ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708</TotalTime>
  <Words>272</Words>
  <Application>Microsoft Office PowerPoint</Application>
  <PresentationFormat>Bildspel på skärmen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Medium</vt:lpstr>
      <vt:lpstr>Office-tema</vt:lpstr>
      <vt:lpstr>Anpassad formgivning</vt:lpstr>
      <vt:lpstr>Bostadsutveckling </vt:lpstr>
      <vt:lpstr>Nya riktlinjer</vt:lpstr>
      <vt:lpstr>Gällande riktlinjer för bostadsförsörjning</vt:lpstr>
      <vt:lpstr>Befolkningsprognos</vt:lpstr>
      <vt:lpstr>Befolkningsprognos</vt:lpstr>
      <vt:lpstr>Befolkningsprognos</vt:lpstr>
      <vt:lpstr>Befolkningsprognos</vt:lpstr>
      <vt:lpstr>Nuläge</vt:lpstr>
      <vt:lpstr>Nuläge</vt:lpstr>
      <vt:lpstr>Frågeställningar</vt:lpstr>
      <vt:lpstr>PowerPoint-presentation</vt:lpstr>
    </vt:vector>
  </TitlesOfParts>
  <Company>Ludvika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Sanna Arnberg</dc:creator>
  <cp:lastModifiedBy>Maria Östgren</cp:lastModifiedBy>
  <cp:revision>36</cp:revision>
  <dcterms:created xsi:type="dcterms:W3CDTF">2022-05-18T15:35:59Z</dcterms:created>
  <dcterms:modified xsi:type="dcterms:W3CDTF">2023-03-08T12:59:29Z</dcterms:modified>
</cp:coreProperties>
</file>